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handoutMasterIdLst>
    <p:handoutMasterId r:id="rId61"/>
  </p:handoutMasterIdLst>
  <p:sldIdLst>
    <p:sldId id="256" r:id="rId2"/>
    <p:sldId id="313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03" r:id="rId15"/>
    <p:sldId id="267" r:id="rId16"/>
    <p:sldId id="268" r:id="rId17"/>
    <p:sldId id="269" r:id="rId18"/>
    <p:sldId id="270" r:id="rId19"/>
    <p:sldId id="271" r:id="rId20"/>
    <p:sldId id="272" r:id="rId21"/>
    <p:sldId id="304" r:id="rId22"/>
    <p:sldId id="273" r:id="rId23"/>
    <p:sldId id="305" r:id="rId24"/>
    <p:sldId id="274" r:id="rId25"/>
    <p:sldId id="306" r:id="rId26"/>
    <p:sldId id="275" r:id="rId27"/>
    <p:sldId id="277" r:id="rId28"/>
    <p:sldId id="278" r:id="rId29"/>
    <p:sldId id="279" r:id="rId30"/>
    <p:sldId id="307" r:id="rId31"/>
    <p:sldId id="276" r:id="rId32"/>
    <p:sldId id="308" r:id="rId33"/>
    <p:sldId id="284" r:id="rId34"/>
    <p:sldId id="285" r:id="rId35"/>
    <p:sldId id="286" r:id="rId36"/>
    <p:sldId id="309" r:id="rId37"/>
    <p:sldId id="280" r:id="rId38"/>
    <p:sldId id="282" r:id="rId39"/>
    <p:sldId id="283" r:id="rId40"/>
    <p:sldId id="281" r:id="rId41"/>
    <p:sldId id="287" r:id="rId42"/>
    <p:sldId id="289" r:id="rId43"/>
    <p:sldId id="310" r:id="rId44"/>
    <p:sldId id="290" r:id="rId45"/>
    <p:sldId id="293" r:id="rId46"/>
    <p:sldId id="291" r:id="rId47"/>
    <p:sldId id="311" r:id="rId48"/>
    <p:sldId id="292" r:id="rId49"/>
    <p:sldId id="294" r:id="rId50"/>
    <p:sldId id="312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288" r:id="rId5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A5139-34A7-407E-9C51-F3CE515553A2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FF1D-2DEA-49C7-BE7A-0ACD044A4B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874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CE0DC-511C-4693-8198-2B2549146BE0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FBC7-0504-4110-A77A-02B31C5ED5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056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Demonstrate mask to secure </a:t>
            </a:r>
            <a:r>
              <a:rPr lang="en-ZA" dirty="0" err="1" smtClean="0"/>
              <a:t>cpap</a:t>
            </a:r>
            <a:r>
              <a:rPr lang="en-ZA" dirty="0" smtClean="0"/>
              <a:t> with </a:t>
            </a:r>
            <a:r>
              <a:rPr lang="en-ZA" dirty="0" err="1" smtClean="0"/>
              <a:t>neopuff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FBC7-0504-4110-A77A-02B31C5ED5E8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96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40 to 60 breaths per minute</a:t>
            </a:r>
          </a:p>
        </p:txBody>
      </p:sp>
    </p:spTree>
    <p:extLst>
      <p:ext uri="{BB962C8B-B14F-4D97-AF65-F5344CB8AC3E}">
        <p14:creationId xmlns:p14="http://schemas.microsoft.com/office/powerpoint/2010/main" val="299003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After</a:t>
            </a:r>
            <a:r>
              <a:rPr lang="en-ZA" baseline="0" dirty="0" smtClean="0"/>
              <a:t> 30 sec of effective chest rising ventilations AND 60 seconds of coordinated 3:1 </a:t>
            </a:r>
            <a:r>
              <a:rPr lang="en-ZA" baseline="0" dirty="0" err="1" smtClean="0"/>
              <a:t>compressions:ventilations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FBC7-0504-4110-A77A-02B31C5ED5E8}" type="slidenum">
              <a:rPr lang="en-ZA" smtClean="0"/>
              <a:t>51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232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ZA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8547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4978AC9A-5971-4172-AEC8-A2166EA66EEC}" type="datetimeFigureOut">
              <a:rPr lang="en-ZA" smtClean="0"/>
              <a:t>2020/07/23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E5E94AF-343C-4DA1-934B-9FA024FF4CAB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smtClean="0"/>
              <a:t>Dr </a:t>
            </a:r>
            <a:r>
              <a:rPr lang="en-ZA" dirty="0" smtClean="0"/>
              <a:t>Y Prinsloo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6600" dirty="0" smtClean="0"/>
              <a:t>NEONATAL RESUSCITATION</a:t>
            </a:r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5109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Autofit/>
          </a:bodyPr>
          <a:lstStyle/>
          <a:p>
            <a:r>
              <a:rPr lang="en-ZA" sz="2400" dirty="0" smtClean="0"/>
              <a:t>Cord is clamped:</a:t>
            </a:r>
          </a:p>
          <a:p>
            <a:pPr lvl="1"/>
            <a:r>
              <a:rPr lang="en-ZA" sz="2000" dirty="0" smtClean="0"/>
              <a:t>Increased systemic blood pressure</a:t>
            </a:r>
          </a:p>
          <a:p>
            <a:pPr lvl="1"/>
            <a:endParaRPr lang="en-ZA" sz="2000" dirty="0"/>
          </a:p>
          <a:p>
            <a:pPr lvl="1"/>
            <a:endParaRPr lang="en-ZA" sz="2000" dirty="0" smtClean="0"/>
          </a:p>
          <a:p>
            <a:r>
              <a:rPr lang="en-ZA" sz="2400" dirty="0" smtClean="0"/>
              <a:t>Lungs are ventilated:</a:t>
            </a:r>
          </a:p>
          <a:p>
            <a:pPr lvl="1"/>
            <a:r>
              <a:rPr lang="en-ZA" sz="2000" dirty="0" smtClean="0"/>
              <a:t>Decreased pulmonary vascular resistance</a:t>
            </a:r>
          </a:p>
          <a:p>
            <a:pPr lvl="1"/>
            <a:r>
              <a:rPr lang="en-ZA" sz="2000" dirty="0" smtClean="0"/>
              <a:t>Increased blood flow to lungs</a:t>
            </a:r>
          </a:p>
          <a:p>
            <a:pPr lvl="1"/>
            <a:endParaRPr lang="en-ZA" sz="2000" dirty="0" smtClean="0"/>
          </a:p>
          <a:p>
            <a:pPr lvl="1"/>
            <a:endParaRPr lang="en-ZA" sz="2000" dirty="0"/>
          </a:p>
          <a:p>
            <a:r>
              <a:rPr lang="en-ZA" sz="2400" dirty="0" smtClean="0"/>
              <a:t>Reversal of right to left shunt and duct gradually closes</a:t>
            </a:r>
          </a:p>
          <a:p>
            <a:pPr lvl="1"/>
            <a:r>
              <a:rPr lang="en-ZA" sz="2000" dirty="0" smtClean="0"/>
              <a:t>Oxygenation of blood in lungs</a:t>
            </a:r>
          </a:p>
          <a:p>
            <a:endParaRPr lang="en-ZA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 LIFE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290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89"/>
          </a:xfrm>
        </p:spPr>
        <p:txBody>
          <a:bodyPr>
            <a:normAutofit fontScale="62500" lnSpcReduction="20000"/>
          </a:bodyPr>
          <a:lstStyle/>
          <a:p>
            <a:r>
              <a:rPr lang="en-ZA" sz="3200" dirty="0" smtClean="0"/>
              <a:t>LUNGS NOT VENTILATED/AIRATED:</a:t>
            </a:r>
          </a:p>
          <a:p>
            <a:endParaRPr lang="en-ZA" sz="3200" dirty="0"/>
          </a:p>
          <a:p>
            <a:pPr lvl="1"/>
            <a:r>
              <a:rPr lang="en-ZA" sz="3200" dirty="0" smtClean="0"/>
              <a:t>Lack of respiratory effort (central/drugs/asphyxiated)</a:t>
            </a:r>
          </a:p>
          <a:p>
            <a:pPr lvl="1"/>
            <a:endParaRPr lang="en-ZA" sz="3200" dirty="0" smtClean="0"/>
          </a:p>
          <a:p>
            <a:pPr lvl="1"/>
            <a:r>
              <a:rPr lang="en-ZA" sz="3200" dirty="0" smtClean="0"/>
              <a:t>Obstruction to air flow (secretions/meconium/anatomical)</a:t>
            </a:r>
          </a:p>
          <a:p>
            <a:pPr lvl="1"/>
            <a:endParaRPr lang="en-ZA" sz="3200" dirty="0"/>
          </a:p>
          <a:p>
            <a:pPr lvl="1"/>
            <a:r>
              <a:rPr lang="en-ZA" sz="3200" dirty="0" smtClean="0"/>
              <a:t>Poor lung function (HMD/Hypoplasia)</a:t>
            </a:r>
          </a:p>
          <a:p>
            <a:pPr lvl="1"/>
            <a:endParaRPr lang="en-ZA" sz="3200" dirty="0"/>
          </a:p>
          <a:p>
            <a:pPr lvl="1"/>
            <a:r>
              <a:rPr lang="en-ZA" sz="3200" dirty="0" smtClean="0"/>
              <a:t>Persistent pulmonary hypertension</a:t>
            </a:r>
          </a:p>
          <a:p>
            <a:pPr lvl="1"/>
            <a:endParaRPr lang="en-ZA" sz="3200" dirty="0"/>
          </a:p>
          <a:p>
            <a:pPr lvl="1"/>
            <a:r>
              <a:rPr lang="en-ZA" sz="3200" dirty="0" smtClean="0"/>
              <a:t>Cardiac abnormalities</a:t>
            </a:r>
          </a:p>
          <a:p>
            <a:pPr lvl="1"/>
            <a:endParaRPr lang="en-ZA" sz="3200" dirty="0"/>
          </a:p>
          <a:p>
            <a:pPr lvl="1"/>
            <a:endParaRPr lang="en-ZA" sz="3200" dirty="0" smtClean="0"/>
          </a:p>
          <a:p>
            <a:r>
              <a:rPr lang="en-ZA" sz="3200" dirty="0" smtClean="0"/>
              <a:t>KEY MESSAGE: VENTILATION OF THE LUNGS!</a:t>
            </a:r>
          </a:p>
          <a:p>
            <a:pPr lvl="1"/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COMPROMISED TRANSITION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38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FETAL DISTRESS / FLAT NEWBORN</a:t>
            </a:r>
            <a:endParaRPr lang="en-Z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5"/>
            <a:ext cx="5040560" cy="438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1988840"/>
            <a:ext cx="302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sz="2400" dirty="0" smtClean="0"/>
              <a:t>Meconium is aspirated in-utero</a:t>
            </a:r>
          </a:p>
          <a:p>
            <a:pPr marL="285750" indent="-285750">
              <a:buFont typeface="Arial" pitchFamily="34" charset="0"/>
              <a:buChar char="•"/>
            </a:pPr>
            <a:endParaRPr lang="en-ZA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2400" dirty="0" smtClean="0"/>
              <a:t>ONLY PRIMARY apnoea will respond to STIMULATION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ZA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2400" dirty="0" smtClean="0"/>
              <a:t>GASPING is treated as APNOEA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519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RESUSCITATION ALGORITHM</a:t>
            </a:r>
            <a:endParaRPr lang="en-ZA" dirty="0"/>
          </a:p>
        </p:txBody>
      </p:sp>
      <p:pic>
        <p:nvPicPr>
          <p:cNvPr id="4" name="pasted-image.pdf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916832"/>
            <a:ext cx="3119373" cy="440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8" y="2060848"/>
            <a:ext cx="4590279" cy="43072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884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6" y="260648"/>
            <a:ext cx="6681788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627784" y="332656"/>
            <a:ext cx="2232248" cy="792088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35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sz="3200" dirty="0" smtClean="0"/>
              <a:t>Assess perinatal risk</a:t>
            </a:r>
            <a:r>
              <a:rPr lang="en-ZA" sz="3200" dirty="0"/>
              <a:t> </a:t>
            </a:r>
            <a:r>
              <a:rPr lang="en-ZA" sz="3200" dirty="0" smtClean="0"/>
              <a:t>(Not always </a:t>
            </a:r>
            <a:r>
              <a:rPr lang="en-ZA" sz="3200" dirty="0" err="1" smtClean="0"/>
              <a:t>predicatable</a:t>
            </a:r>
            <a:r>
              <a:rPr lang="en-ZA" sz="3200" dirty="0" smtClean="0"/>
              <a:t>)</a:t>
            </a:r>
            <a:endParaRPr lang="en-ZA" sz="3000" dirty="0" smtClean="0"/>
          </a:p>
          <a:p>
            <a:pPr lvl="1"/>
            <a:r>
              <a:rPr lang="en-ZA" sz="3000" dirty="0" smtClean="0"/>
              <a:t>Gestation?</a:t>
            </a:r>
          </a:p>
          <a:p>
            <a:pPr lvl="1"/>
            <a:r>
              <a:rPr lang="en-ZA" sz="3000" dirty="0" smtClean="0"/>
              <a:t>How many babies?</a:t>
            </a:r>
          </a:p>
          <a:p>
            <a:pPr lvl="1"/>
            <a:r>
              <a:rPr lang="en-ZA" sz="3000" dirty="0" smtClean="0"/>
              <a:t>Fluid clear</a:t>
            </a:r>
          </a:p>
          <a:p>
            <a:pPr lvl="1"/>
            <a:r>
              <a:rPr lang="en-ZA" sz="3000" dirty="0" smtClean="0"/>
              <a:t>Additional risk factors</a:t>
            </a:r>
          </a:p>
          <a:p>
            <a:pPr marL="365760" lvl="1" indent="0">
              <a:buNone/>
            </a:pPr>
            <a:endParaRPr lang="en-ZA" sz="3200" dirty="0"/>
          </a:p>
          <a:p>
            <a:r>
              <a:rPr lang="en-ZA" sz="3200" dirty="0" smtClean="0"/>
              <a:t>Prepare for delivery</a:t>
            </a:r>
            <a:endParaRPr lang="en-ZA" sz="3200" dirty="0"/>
          </a:p>
          <a:p>
            <a:pPr lvl="1"/>
            <a:r>
              <a:rPr lang="en-ZA" sz="2800" dirty="0" err="1" smtClean="0"/>
              <a:t>Assemle</a:t>
            </a:r>
            <a:r>
              <a:rPr lang="en-ZA" sz="2800" dirty="0" smtClean="0"/>
              <a:t> team, identifies leader, delegates tasks</a:t>
            </a:r>
          </a:p>
          <a:p>
            <a:pPr lvl="1"/>
            <a:r>
              <a:rPr lang="en-ZA" sz="2800" dirty="0" smtClean="0"/>
              <a:t>Equipment</a:t>
            </a:r>
            <a:r>
              <a:rPr lang="en-ZA" sz="2800" dirty="0"/>
              <a:t> </a:t>
            </a:r>
            <a:r>
              <a:rPr lang="en-ZA" sz="2800" dirty="0" smtClean="0"/>
              <a:t>check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5847"/>
            <a:ext cx="8964488" cy="1054394"/>
          </a:xfrm>
        </p:spPr>
        <p:txBody>
          <a:bodyPr/>
          <a:lstStyle/>
          <a:p>
            <a:r>
              <a:rPr lang="en-ZA" dirty="0" smtClean="0"/>
              <a:t>ANTENATAL COUNSELLING/TEAM Briefing</a:t>
            </a:r>
            <a:br>
              <a:rPr lang="en-ZA" dirty="0" smtClean="0"/>
            </a:br>
            <a:r>
              <a:rPr lang="en-ZA" dirty="0" smtClean="0"/>
              <a:t>equipment check/preparation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82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PERINATAL RISK FACTORS</a:t>
            </a:r>
            <a:endParaRPr lang="en-Z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9918"/>
            <a:ext cx="7272808" cy="535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1" y="1719070"/>
            <a:ext cx="8712968" cy="5138930"/>
          </a:xfrm>
        </p:spPr>
        <p:txBody>
          <a:bodyPr numCol="2">
            <a:normAutofit fontScale="25000" lnSpcReduction="20000"/>
          </a:bodyPr>
          <a:lstStyle/>
          <a:p>
            <a:pPr marL="45720" indent="0" fontAlgn="t">
              <a:buNone/>
            </a:pPr>
            <a:r>
              <a:rPr lang="en-ZA" sz="9600" b="1" dirty="0" smtClean="0"/>
              <a:t>INITIAL STEPS</a:t>
            </a:r>
            <a:endParaRPr lang="en-ZA" sz="9600" dirty="0"/>
          </a:p>
          <a:p>
            <a:pPr fontAlgn="t"/>
            <a:r>
              <a:rPr lang="en-ZA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Timer</a:t>
            </a:r>
          </a:p>
          <a:p>
            <a:pPr fontAlgn="t"/>
            <a:r>
              <a:rPr lang="en-ZA" sz="7200" dirty="0" smtClean="0"/>
              <a:t>Preheat warmer and dry towels</a:t>
            </a:r>
            <a:endParaRPr lang="en-ZA" sz="7200" dirty="0"/>
          </a:p>
          <a:p>
            <a:pPr fontAlgn="t"/>
            <a:r>
              <a:rPr lang="en-ZA" sz="7200" dirty="0"/>
              <a:t>Plastic bag</a:t>
            </a:r>
          </a:p>
          <a:p>
            <a:pPr fontAlgn="t"/>
            <a:r>
              <a:rPr lang="en-ZA" sz="7200" dirty="0"/>
              <a:t>Transport Incubator </a:t>
            </a:r>
            <a:r>
              <a:rPr lang="en-ZA" sz="7200" dirty="0" smtClean="0"/>
              <a:t>warmed</a:t>
            </a:r>
            <a:endParaRPr lang="en-ZA" sz="7200" dirty="0"/>
          </a:p>
          <a:p>
            <a:pPr fontAlgn="t"/>
            <a:r>
              <a:rPr lang="en-ZA" sz="7200" dirty="0" smtClean="0"/>
              <a:t>8F / 10F </a:t>
            </a:r>
            <a:r>
              <a:rPr lang="en-ZA" sz="7200" dirty="0"/>
              <a:t>suction catheter</a:t>
            </a:r>
          </a:p>
          <a:p>
            <a:pPr fontAlgn="t"/>
            <a:r>
              <a:rPr lang="en-ZA" sz="7200" dirty="0"/>
              <a:t>Connect </a:t>
            </a:r>
            <a:r>
              <a:rPr lang="en-ZA" sz="7200" dirty="0" smtClean="0"/>
              <a:t>and set to </a:t>
            </a:r>
            <a:r>
              <a:rPr lang="en-ZA" sz="7200" dirty="0"/>
              <a:t>80-100 mm </a:t>
            </a:r>
            <a:r>
              <a:rPr lang="en-ZA" sz="7200" dirty="0" smtClean="0"/>
              <a:t>Hg</a:t>
            </a:r>
          </a:p>
          <a:p>
            <a:pPr marL="45720" indent="0" fontAlgn="t">
              <a:buNone/>
            </a:pPr>
            <a:r>
              <a:rPr lang="en-ZA" sz="9600" b="1" dirty="0" smtClean="0"/>
              <a:t>EVALUATE</a:t>
            </a:r>
            <a:endParaRPr lang="en-ZA" sz="9600" dirty="0"/>
          </a:p>
          <a:p>
            <a:pPr fontAlgn="t"/>
            <a:r>
              <a:rPr lang="en-ZA" sz="7200" dirty="0" smtClean="0"/>
              <a:t>Stethoscope</a:t>
            </a:r>
          </a:p>
          <a:p>
            <a:pPr fontAlgn="t"/>
            <a:r>
              <a:rPr lang="en-ZA" sz="7200" dirty="0" smtClean="0"/>
              <a:t>Pulse </a:t>
            </a:r>
            <a:r>
              <a:rPr lang="en-ZA" sz="7200" dirty="0" err="1" smtClean="0"/>
              <a:t>oximeter</a:t>
            </a:r>
            <a:r>
              <a:rPr lang="en-ZA" sz="7200" dirty="0" smtClean="0"/>
              <a:t> / ECG monitor</a:t>
            </a:r>
            <a:endParaRPr lang="en-ZA" sz="7200" dirty="0"/>
          </a:p>
          <a:p>
            <a:pPr marL="45720" indent="0" fontAlgn="t">
              <a:buNone/>
            </a:pPr>
            <a:r>
              <a:rPr lang="en-ZA" sz="9600" b="1" dirty="0" smtClean="0"/>
              <a:t>VENTILATE/OXYGENATE</a:t>
            </a:r>
            <a:endParaRPr lang="en-ZA" sz="9600" dirty="0"/>
          </a:p>
          <a:p>
            <a:pPr fontAlgn="t"/>
            <a:r>
              <a:rPr lang="en-ZA" sz="7200" dirty="0" smtClean="0"/>
              <a:t>Masks and oxygen tubing</a:t>
            </a:r>
            <a:endParaRPr lang="en-ZA" sz="7200" dirty="0"/>
          </a:p>
          <a:p>
            <a:pPr fontAlgn="t"/>
            <a:r>
              <a:rPr lang="en-ZA" sz="7200" dirty="0" err="1" smtClean="0"/>
              <a:t>Neopuff</a:t>
            </a:r>
            <a:r>
              <a:rPr lang="en-ZA" sz="7200" dirty="0"/>
              <a:t> </a:t>
            </a:r>
            <a:r>
              <a:rPr lang="en-ZA" sz="7200" dirty="0" smtClean="0"/>
              <a:t>and </a:t>
            </a:r>
            <a:r>
              <a:rPr lang="en-ZA" sz="7200" dirty="0" err="1" smtClean="0"/>
              <a:t>Ambubag</a:t>
            </a:r>
            <a:r>
              <a:rPr lang="en-ZA" sz="7200" dirty="0" smtClean="0"/>
              <a:t> - checked</a:t>
            </a:r>
            <a:endParaRPr lang="en-ZA" sz="7200" dirty="0"/>
          </a:p>
          <a:p>
            <a:pPr fontAlgn="t"/>
            <a:r>
              <a:rPr lang="en-ZA" sz="7200" dirty="0"/>
              <a:t>G</a:t>
            </a:r>
            <a:r>
              <a:rPr lang="en-ZA" sz="7200" dirty="0" smtClean="0"/>
              <a:t>as </a:t>
            </a:r>
            <a:r>
              <a:rPr lang="en-ZA" sz="7200" dirty="0"/>
              <a:t>flow to 5 – 10 L/min</a:t>
            </a:r>
          </a:p>
          <a:p>
            <a:pPr fontAlgn="t"/>
            <a:r>
              <a:rPr lang="en-ZA" sz="7200" dirty="0"/>
              <a:t>B</a:t>
            </a:r>
            <a:r>
              <a:rPr lang="en-ZA" sz="7200" dirty="0" smtClean="0"/>
              <a:t>lender </a:t>
            </a:r>
            <a:r>
              <a:rPr lang="en-ZA" sz="7200" dirty="0"/>
              <a:t>to </a:t>
            </a:r>
            <a:r>
              <a:rPr lang="en-ZA" sz="7200" dirty="0" smtClean="0"/>
              <a:t>21-100%</a:t>
            </a:r>
            <a:endParaRPr lang="en-ZA" sz="7200" dirty="0"/>
          </a:p>
          <a:p>
            <a:pPr fontAlgn="t"/>
            <a:r>
              <a:rPr lang="en-ZA" sz="7200" dirty="0" smtClean="0"/>
              <a:t>8F </a:t>
            </a:r>
            <a:r>
              <a:rPr lang="en-ZA" sz="7200" dirty="0"/>
              <a:t>feeding tube</a:t>
            </a:r>
          </a:p>
          <a:p>
            <a:pPr fontAlgn="t"/>
            <a:r>
              <a:rPr lang="en-ZA" sz="7200" dirty="0"/>
              <a:t>20 ml syringe</a:t>
            </a:r>
          </a:p>
          <a:p>
            <a:pPr marL="45720" indent="0" fontAlgn="t">
              <a:buNone/>
            </a:pPr>
            <a:r>
              <a:rPr lang="en-ZA" sz="9600" b="1" dirty="0" smtClean="0"/>
              <a:t>INTUBATE</a:t>
            </a:r>
            <a:endParaRPr lang="en-ZA" sz="9600" dirty="0"/>
          </a:p>
          <a:p>
            <a:pPr fontAlgn="t"/>
            <a:r>
              <a:rPr lang="en-ZA" sz="7200" dirty="0"/>
              <a:t>Laryngoscope X 2 (working)</a:t>
            </a:r>
          </a:p>
          <a:p>
            <a:pPr fontAlgn="t"/>
            <a:r>
              <a:rPr lang="en-ZA" sz="7200" dirty="0"/>
              <a:t>Blades 00, 0, 1 (working)</a:t>
            </a:r>
          </a:p>
          <a:p>
            <a:pPr fontAlgn="t"/>
            <a:r>
              <a:rPr lang="en-ZA" sz="7200" dirty="0"/>
              <a:t>ET tubes (2.5, </a:t>
            </a:r>
            <a:r>
              <a:rPr lang="en-ZA" sz="7200" dirty="0" smtClean="0"/>
              <a:t>3.0, 3.5, 4.0)</a:t>
            </a:r>
            <a:endParaRPr lang="en-ZA" sz="7200" dirty="0"/>
          </a:p>
          <a:p>
            <a:pPr fontAlgn="t"/>
            <a:r>
              <a:rPr lang="en-ZA" sz="7200" dirty="0"/>
              <a:t>LMA size 1 with 5 ml syringe</a:t>
            </a:r>
          </a:p>
          <a:p>
            <a:pPr fontAlgn="t"/>
            <a:r>
              <a:rPr lang="en-ZA" sz="7200" dirty="0"/>
              <a:t>Strapping and </a:t>
            </a:r>
            <a:r>
              <a:rPr lang="en-ZA" sz="7200" dirty="0" smtClean="0"/>
              <a:t>scissors</a:t>
            </a:r>
          </a:p>
          <a:p>
            <a:pPr fontAlgn="t"/>
            <a:r>
              <a:rPr lang="en-ZA" sz="7200" dirty="0" smtClean="0"/>
              <a:t>Meconium aspirator</a:t>
            </a:r>
            <a:endParaRPr lang="en-ZA" sz="7200" dirty="0"/>
          </a:p>
          <a:p>
            <a:pPr marL="45720" indent="0" fontAlgn="t">
              <a:buNone/>
            </a:pPr>
            <a:r>
              <a:rPr lang="en-ZA" sz="9600" b="1" dirty="0"/>
              <a:t>MEDICATE</a:t>
            </a:r>
            <a:endParaRPr lang="en-ZA" sz="9600" dirty="0"/>
          </a:p>
          <a:p>
            <a:pPr fontAlgn="t"/>
            <a:r>
              <a:rPr lang="en-ZA" sz="7200" dirty="0"/>
              <a:t>Adrenaline diluted to 1:10 000</a:t>
            </a:r>
          </a:p>
          <a:p>
            <a:pPr fontAlgn="t"/>
            <a:r>
              <a:rPr lang="en-ZA" sz="7200" dirty="0"/>
              <a:t>Normal </a:t>
            </a:r>
            <a:r>
              <a:rPr lang="en-ZA" sz="7200" dirty="0" smtClean="0"/>
              <a:t>saline / Blood / Glucose</a:t>
            </a:r>
            <a:endParaRPr lang="en-ZA" sz="7200" dirty="0"/>
          </a:p>
          <a:p>
            <a:pPr fontAlgn="t"/>
            <a:r>
              <a:rPr lang="en-ZA" sz="7200" dirty="0"/>
              <a:t>Umbilical vein catheter and drip supplies</a:t>
            </a:r>
          </a:p>
          <a:p>
            <a:pPr marL="45720" indent="0" fontAlgn="t">
              <a:buNone/>
            </a:pPr>
            <a:r>
              <a:rPr lang="en-ZA" sz="9600" b="1" dirty="0"/>
              <a:t>OTHER</a:t>
            </a:r>
            <a:endParaRPr lang="en-ZA" sz="9600" dirty="0"/>
          </a:p>
          <a:p>
            <a:pPr fontAlgn="t"/>
            <a:r>
              <a:rPr lang="en-ZA" sz="7200" dirty="0"/>
              <a:t>Documentation paper</a:t>
            </a:r>
          </a:p>
          <a:p>
            <a:pPr fontAlgn="t"/>
            <a:r>
              <a:rPr lang="en-ZA" sz="7200" dirty="0" smtClean="0"/>
              <a:t>Personal protective gear</a:t>
            </a:r>
            <a:endParaRPr lang="en-ZA" sz="7200" dirty="0"/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EQUIPMENT CHECK and SETUP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39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89"/>
          </a:xfrm>
        </p:spPr>
        <p:txBody>
          <a:bodyPr>
            <a:normAutofit/>
          </a:bodyPr>
          <a:lstStyle/>
          <a:p>
            <a:pPr marL="45720" indent="0">
              <a:spcBef>
                <a:spcPts val="500"/>
              </a:spcBef>
              <a:buNone/>
              <a:defRPr sz="2400"/>
            </a:pPr>
            <a:r>
              <a:rPr lang="en-ZA" sz="3200" dirty="0" smtClean="0"/>
              <a:t>UVC EQUIPMENT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 smtClean="0"/>
              <a:t>Sterile </a:t>
            </a:r>
            <a:r>
              <a:rPr lang="en-ZA" dirty="0"/>
              <a:t>gloves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Antiseptic solution and swabs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Sterile drapes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Scalpel / </a:t>
            </a:r>
            <a:r>
              <a:rPr lang="en-ZA" dirty="0" smtClean="0"/>
              <a:t>scissors - sterile</a:t>
            </a:r>
            <a:endParaRPr lang="en-ZA" dirty="0"/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Umbilical tape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Forceps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Umbilical catheters (3.5F, 5F</a:t>
            </a:r>
            <a:r>
              <a:rPr lang="en-ZA" dirty="0" smtClean="0"/>
              <a:t>) (FEEDING TUBE)</a:t>
            </a:r>
            <a:endParaRPr lang="en-ZA" dirty="0"/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Three-way </a:t>
            </a:r>
            <a:r>
              <a:rPr lang="en-ZA" dirty="0" smtClean="0"/>
              <a:t>stopcock (Optional)</a:t>
            </a:r>
            <a:endParaRPr lang="en-ZA" dirty="0"/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Needles / syringes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en-ZA" dirty="0"/>
              <a:t>Securing tape / </a:t>
            </a:r>
            <a:r>
              <a:rPr lang="en-ZA" dirty="0" err="1"/>
              <a:t>opsite</a:t>
            </a:r>
            <a:endParaRPr lang="en-ZA" dirty="0"/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Equipment check and setup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37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ALWAYS CHECK AMBUBAG</a:t>
            </a:r>
            <a:endParaRPr lang="en-ZA" dirty="0"/>
          </a:p>
        </p:txBody>
      </p:sp>
      <p:pic>
        <p:nvPicPr>
          <p:cNvPr id="4" name="image1.jpg" descr="Self inflating bag&#10;• Disadvantages&#10;• Requires a reservoir to deliver 100%&#10;oxygen&#10;• Can not be used to deliver 100% free fl...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l="14709" t="26796" r="18786" b="12706"/>
          <a:stretch>
            <a:fillRect/>
          </a:stretch>
        </p:blipFill>
        <p:spPr>
          <a:xfrm>
            <a:off x="1115616" y="1767497"/>
            <a:ext cx="6624736" cy="4524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91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69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SETUP NEOPUFF PRIOR TO DELIVERY</a:t>
            </a:r>
            <a:endParaRPr lang="en-ZA" dirty="0"/>
          </a:p>
        </p:txBody>
      </p:sp>
      <p:pic>
        <p:nvPicPr>
          <p:cNvPr id="4" name="image3.jpg" descr="Emergency ventilator / transport / CPAP / with adjustable PEEP Neopuff™ Fisher &amp; Paykel Healthcare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3185"/>
            <a:ext cx="5004048" cy="5660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32" y="4077072"/>
            <a:ext cx="384042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g74_9673" descr="http://player.slideplayer.com/12/3404287/data/images/img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02" y="1700808"/>
            <a:ext cx="2664296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5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7"/>
            <a:ext cx="705402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741534" y="548680"/>
            <a:ext cx="2232248" cy="129614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79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02920" indent="-457200" algn="just">
              <a:buFont typeface="+mj-lt"/>
              <a:buAutoNum type="arabicPeriod"/>
            </a:pPr>
            <a:r>
              <a:rPr lang="en-ZA" sz="2800" dirty="0" smtClean="0"/>
              <a:t>TERM?</a:t>
            </a:r>
          </a:p>
          <a:p>
            <a:pPr marL="502920" indent="-457200" algn="just">
              <a:buFont typeface="+mj-lt"/>
              <a:buAutoNum type="arabicPeriod"/>
            </a:pPr>
            <a:endParaRPr lang="en-ZA" sz="2800" dirty="0"/>
          </a:p>
          <a:p>
            <a:pPr marL="502920" indent="-457200" algn="just">
              <a:buFont typeface="+mj-lt"/>
              <a:buAutoNum type="arabicPeriod"/>
            </a:pPr>
            <a:r>
              <a:rPr lang="en-ZA" sz="2800" dirty="0" smtClean="0"/>
              <a:t>TONE?</a:t>
            </a:r>
          </a:p>
          <a:p>
            <a:pPr marL="502920" indent="-457200" algn="just">
              <a:buFont typeface="+mj-lt"/>
              <a:buAutoNum type="arabicPeriod"/>
            </a:pPr>
            <a:endParaRPr lang="en-ZA" sz="2800" dirty="0"/>
          </a:p>
          <a:p>
            <a:pPr marL="502920" indent="-457200" algn="just">
              <a:buFont typeface="+mj-lt"/>
              <a:buAutoNum type="arabicPeriod"/>
            </a:pPr>
            <a:r>
              <a:rPr lang="en-ZA" sz="2800" dirty="0" smtClean="0"/>
              <a:t>BREATHING/CRYING?</a:t>
            </a:r>
          </a:p>
          <a:p>
            <a:pPr marL="502920" indent="-457200" algn="ctr">
              <a:buFont typeface="+mj-lt"/>
              <a:buAutoNum type="arabicPeriod"/>
            </a:pPr>
            <a:endParaRPr lang="en-ZA" dirty="0"/>
          </a:p>
          <a:p>
            <a:pPr marL="45720" indent="0" algn="ctr">
              <a:buNone/>
            </a:pPr>
            <a:endParaRPr lang="en-ZA" dirty="0" smtClean="0"/>
          </a:p>
          <a:p>
            <a:endParaRPr lang="en-ZA" dirty="0"/>
          </a:p>
          <a:p>
            <a:r>
              <a:rPr lang="en-ZA" sz="3600" dirty="0" smtClean="0"/>
              <a:t>DELAYED cord clamping if BREATHING or crying (30 – 60 sec)</a:t>
            </a:r>
          </a:p>
          <a:p>
            <a:r>
              <a:rPr lang="en-ZA" sz="3600" dirty="0" smtClean="0"/>
              <a:t>REMEMBER TO START THE CLOCK!</a:t>
            </a:r>
          </a:p>
          <a:p>
            <a:pPr marL="45720" indent="0">
              <a:buNone/>
            </a:pPr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3 QUESTIONS ONCE DELIVERED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219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36" y="188640"/>
            <a:ext cx="6903218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788024" y="908720"/>
            <a:ext cx="2304256" cy="108012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19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Stay with mom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Dried, airway positioned and cleared </a:t>
            </a:r>
            <a:r>
              <a:rPr lang="en-ZA" sz="3200" dirty="0" err="1" smtClean="0"/>
              <a:t>prn</a:t>
            </a:r>
            <a:endParaRPr lang="en-ZA" sz="3200" dirty="0" smtClean="0"/>
          </a:p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Skin to skin and covered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Observe and document </a:t>
            </a:r>
            <a:r>
              <a:rPr lang="en-ZA" sz="3200" dirty="0" err="1" smtClean="0"/>
              <a:t>apgar</a:t>
            </a:r>
            <a:r>
              <a:rPr lang="en-ZA" sz="3200" dirty="0" smtClean="0"/>
              <a:t> scores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Monitor breathing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3200" dirty="0" smtClean="0"/>
              <a:t>NB MAINTAIN NORMAL TEMPERATURE and INITIATE BREASTFEEDING</a:t>
            </a:r>
          </a:p>
          <a:p>
            <a:pPr marL="434340" indent="-342900"/>
            <a:endParaRPr lang="en-ZA" sz="3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ROUTINE CARE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72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98" y="0"/>
            <a:ext cx="7180858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265187" y="1484784"/>
            <a:ext cx="2736304" cy="86409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87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ZA" sz="2400" dirty="0"/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Move to radiant heater (no delayed cord clamping)</a:t>
            </a:r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START THE TIMER +- CALL FOR HELP</a:t>
            </a:r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Maintain normal temperature</a:t>
            </a:r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Position airway (blanket under shoulders)</a:t>
            </a:r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Clear airway ONLY IF NEEDED and GENTLY</a:t>
            </a:r>
          </a:p>
          <a:p>
            <a:pPr marL="1051560" lvl="2" indent="-457200">
              <a:buFont typeface="Wingdings" pitchFamily="2" charset="2"/>
              <a:buChar char="Ø"/>
            </a:pPr>
            <a:r>
              <a:rPr lang="en-ZA" sz="1800" dirty="0" smtClean="0"/>
              <a:t>Copious / obstruction</a:t>
            </a:r>
          </a:p>
          <a:p>
            <a:pPr marL="1051560" lvl="2" indent="-457200">
              <a:buFont typeface="Wingdings" pitchFamily="2" charset="2"/>
              <a:buChar char="Ø"/>
            </a:pPr>
            <a:r>
              <a:rPr lang="en-ZA" sz="1800" dirty="0" smtClean="0"/>
              <a:t>Mouth before nose</a:t>
            </a:r>
          </a:p>
          <a:p>
            <a:pPr marL="502920" indent="-457200">
              <a:buFont typeface="+mj-lt"/>
              <a:buAutoNum type="arabicPeriod"/>
            </a:pPr>
            <a:r>
              <a:rPr lang="en-ZA" sz="2400" dirty="0" smtClean="0"/>
              <a:t>Dry and stimulate (DO NOT WASTE TIME)</a:t>
            </a:r>
          </a:p>
          <a:p>
            <a:pPr lvl="2">
              <a:buFont typeface="Wingdings" pitchFamily="2" charset="2"/>
              <a:buChar char="Ø"/>
            </a:pPr>
            <a:r>
              <a:rPr lang="en-ZA" sz="1800" dirty="0" smtClean="0"/>
              <a:t>DO NOT DRY if &lt; 32 weeks or &lt; 1000g</a:t>
            </a:r>
          </a:p>
          <a:p>
            <a:pPr lvl="3">
              <a:buFont typeface="Wingdings" pitchFamily="2" charset="2"/>
              <a:buChar char="Ø"/>
            </a:pPr>
            <a:r>
              <a:rPr lang="en-ZA" sz="1800" dirty="0" smtClean="0"/>
              <a:t>Put into plastic bag</a:t>
            </a:r>
            <a:endParaRPr lang="en-ZA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INITIAL STEPS ONLY 30 Seconds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45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" y="0"/>
            <a:ext cx="3933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0" y="0"/>
            <a:ext cx="531653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868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700808"/>
            <a:ext cx="8469269" cy="4792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312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748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7200" dirty="0" smtClean="0"/>
              <a:t>EFFECTIVE VENTILATION OF THE BABY’S LUNGS</a:t>
            </a:r>
            <a:endParaRPr lang="en-ZA" sz="7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KEY CONCEPT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60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162"/>
            <a:ext cx="7200800" cy="676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771800" y="2276872"/>
            <a:ext cx="1800200" cy="50405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2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628800"/>
            <a:ext cx="8407893" cy="4968552"/>
          </a:xfrm>
        </p:spPr>
        <p:txBody>
          <a:bodyPr>
            <a:noAutofit/>
          </a:bodyPr>
          <a:lstStyle/>
          <a:p>
            <a:r>
              <a:rPr lang="en-ZA" sz="2800" dirty="0"/>
              <a:t>BREATHING</a:t>
            </a:r>
            <a:r>
              <a:rPr lang="en-ZA" sz="2800" dirty="0" smtClean="0"/>
              <a:t>? – If not start IPPV IMMEDIATELY</a:t>
            </a:r>
            <a:endParaRPr lang="en-ZA" sz="2800" dirty="0"/>
          </a:p>
          <a:p>
            <a:pPr lvl="2"/>
            <a:r>
              <a:rPr lang="en-ZA" sz="2000" dirty="0" smtClean="0"/>
              <a:t>Look</a:t>
            </a:r>
            <a:endParaRPr lang="en-ZA" sz="2000" dirty="0"/>
          </a:p>
          <a:p>
            <a:pPr lvl="1">
              <a:buFont typeface="Wingdings" pitchFamily="2" charset="2"/>
              <a:buChar char="Ø"/>
            </a:pPr>
            <a:r>
              <a:rPr lang="en-ZA" sz="2400" dirty="0"/>
              <a:t> </a:t>
            </a:r>
            <a:r>
              <a:rPr lang="en-ZA" sz="2400" dirty="0" smtClean="0"/>
              <a:t>Apnoea?</a:t>
            </a:r>
            <a:endParaRPr lang="en-ZA" sz="2400" dirty="0"/>
          </a:p>
          <a:p>
            <a:pPr lvl="1">
              <a:buFont typeface="Wingdings" pitchFamily="2" charset="2"/>
              <a:buChar char="Ø"/>
            </a:pPr>
            <a:r>
              <a:rPr lang="en-ZA" sz="2400" dirty="0" smtClean="0"/>
              <a:t>Gasping?</a:t>
            </a:r>
            <a:endParaRPr lang="en-ZA" sz="2400" dirty="0"/>
          </a:p>
          <a:p>
            <a:pPr lvl="1">
              <a:buFont typeface="Wingdings" pitchFamily="2" charset="2"/>
              <a:buChar char="Ø"/>
            </a:pPr>
            <a:r>
              <a:rPr lang="en-ZA" sz="2400" dirty="0"/>
              <a:t>Laboured </a:t>
            </a:r>
            <a:r>
              <a:rPr lang="en-ZA" sz="2400" dirty="0" smtClean="0"/>
              <a:t>breathing?</a:t>
            </a:r>
            <a:endParaRPr lang="en-ZA" sz="2400" dirty="0"/>
          </a:p>
          <a:p>
            <a:r>
              <a:rPr lang="en-ZA" sz="2800" dirty="0" smtClean="0"/>
              <a:t>PULSE?</a:t>
            </a:r>
          </a:p>
          <a:p>
            <a:pPr lvl="2"/>
            <a:r>
              <a:rPr lang="en-ZA" sz="2000" dirty="0" smtClean="0"/>
              <a:t>Stethoscope</a:t>
            </a:r>
          </a:p>
          <a:p>
            <a:pPr lvl="2"/>
            <a:r>
              <a:rPr lang="en-ZA" sz="2000" dirty="0" smtClean="0"/>
              <a:t>Pulse </a:t>
            </a:r>
            <a:r>
              <a:rPr lang="en-ZA" sz="2000" dirty="0" err="1" smtClean="0"/>
              <a:t>oximeter</a:t>
            </a:r>
            <a:endParaRPr lang="en-ZA" sz="2000" dirty="0" smtClean="0"/>
          </a:p>
          <a:p>
            <a:pPr lvl="2"/>
            <a:r>
              <a:rPr lang="en-ZA" sz="2000" dirty="0" smtClean="0"/>
              <a:t>Palpation at base of cord</a:t>
            </a:r>
          </a:p>
          <a:p>
            <a:pPr lvl="2"/>
            <a:r>
              <a:rPr lang="en-ZA" sz="2000" dirty="0" smtClean="0"/>
              <a:t>ECG as gold standard</a:t>
            </a:r>
          </a:p>
          <a:p>
            <a:pPr lvl="1">
              <a:buFont typeface="Wingdings" pitchFamily="2" charset="2"/>
              <a:buChar char="Ø"/>
            </a:pPr>
            <a:r>
              <a:rPr lang="en-ZA" sz="2400" dirty="0"/>
              <a:t> </a:t>
            </a:r>
            <a:r>
              <a:rPr lang="en-ZA" sz="2400" dirty="0" smtClean="0"/>
              <a:t>Less or more than 100?</a:t>
            </a:r>
            <a:endParaRPr lang="en-ZA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EVALUATE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63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763"/>
            <a:ext cx="7128792" cy="66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004048" y="2132856"/>
            <a:ext cx="2088232" cy="201622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48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3200" dirty="0" smtClean="0"/>
              <a:t>Pulse &gt; 100 and breathing</a:t>
            </a:r>
          </a:p>
          <a:p>
            <a:endParaRPr lang="en-ZA" sz="3200" dirty="0"/>
          </a:p>
          <a:p>
            <a:r>
              <a:rPr lang="en-ZA" sz="3200" dirty="0" smtClean="0"/>
              <a:t>BUT: Laboured breathing or cyanotic</a:t>
            </a:r>
          </a:p>
          <a:p>
            <a:endParaRPr lang="en-ZA" sz="3200" dirty="0"/>
          </a:p>
          <a:p>
            <a:r>
              <a:rPr lang="en-ZA" sz="3200" dirty="0" smtClean="0"/>
              <a:t>WHAT TO DO:</a:t>
            </a:r>
          </a:p>
          <a:p>
            <a:pPr lvl="2"/>
            <a:r>
              <a:rPr lang="en-ZA" sz="2400" dirty="0" smtClean="0"/>
              <a:t>Position and clear airway</a:t>
            </a:r>
          </a:p>
          <a:p>
            <a:pPr lvl="2"/>
            <a:r>
              <a:rPr lang="en-ZA" sz="2400" dirty="0" err="1" smtClean="0"/>
              <a:t>Sats</a:t>
            </a:r>
            <a:r>
              <a:rPr lang="en-ZA" sz="2400" dirty="0" smtClean="0"/>
              <a:t> monitor</a:t>
            </a:r>
          </a:p>
          <a:p>
            <a:pPr lvl="2"/>
            <a:r>
              <a:rPr lang="en-ZA" sz="2400" dirty="0" smtClean="0"/>
              <a:t>Supplemental oxygen as guided by </a:t>
            </a:r>
            <a:r>
              <a:rPr lang="en-ZA" sz="2400" dirty="0" err="1" smtClean="0"/>
              <a:t>preductal</a:t>
            </a:r>
            <a:r>
              <a:rPr lang="en-ZA" sz="2400" dirty="0" smtClean="0"/>
              <a:t> </a:t>
            </a:r>
            <a:r>
              <a:rPr lang="en-ZA" sz="2400" dirty="0" err="1" smtClean="0"/>
              <a:t>sats</a:t>
            </a:r>
            <a:endParaRPr lang="en-ZA" sz="2400" dirty="0" smtClean="0"/>
          </a:p>
          <a:p>
            <a:pPr lvl="2"/>
            <a:r>
              <a:rPr lang="en-ZA" sz="2400" dirty="0" smtClean="0"/>
              <a:t>CPAP strongly considered</a:t>
            </a:r>
            <a:endParaRPr lang="en-Z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Laboured breathing</a:t>
            </a:r>
            <a:br>
              <a:rPr lang="en-ZA" dirty="0" smtClean="0"/>
            </a:br>
            <a:r>
              <a:rPr lang="en-ZA" dirty="0" smtClean="0"/>
              <a:t>or Cyanosis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42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ACCORDING TO PREDUCTAL SATS (start with 21-30%)</a:t>
            </a:r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Supplemental Oxygen </a:t>
            </a:r>
            <a:endParaRPr lang="en-ZA" dirty="0"/>
          </a:p>
        </p:txBody>
      </p:sp>
      <p:grpSp>
        <p:nvGrpSpPr>
          <p:cNvPr id="4" name="Group 3"/>
          <p:cNvGrpSpPr/>
          <p:nvPr/>
        </p:nvGrpSpPr>
        <p:grpSpPr>
          <a:xfrm>
            <a:off x="18846" y="2348880"/>
            <a:ext cx="9144000" cy="4392488"/>
            <a:chOff x="0" y="4191000"/>
            <a:chExt cx="9144000" cy="2668588"/>
          </a:xfrm>
        </p:grpSpPr>
        <p:pic>
          <p:nvPicPr>
            <p:cNvPr id="5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207125" y="4191000"/>
              <a:ext cx="2936875" cy="26638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82925" y="4191000"/>
              <a:ext cx="3124200" cy="26685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191000"/>
              <a:ext cx="3082925" cy="26638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Multiply 7"/>
          <p:cNvSpPr/>
          <p:nvPr/>
        </p:nvSpPr>
        <p:spPr>
          <a:xfrm>
            <a:off x="219835" y="3014530"/>
            <a:ext cx="2680946" cy="309634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78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cpap</a:t>
            </a:r>
            <a:endParaRPr lang="en-ZA" dirty="0"/>
          </a:p>
        </p:txBody>
      </p:sp>
      <p:pic>
        <p:nvPicPr>
          <p:cNvPr id="4" name="image.pn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79512" y="1628800"/>
            <a:ext cx="4860032" cy="504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6055" y="1628800"/>
            <a:ext cx="4000959" cy="50405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ultiply 5"/>
          <p:cNvSpPr/>
          <p:nvPr/>
        </p:nvSpPr>
        <p:spPr>
          <a:xfrm>
            <a:off x="5436096" y="2492896"/>
            <a:ext cx="3496902" cy="33123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9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5373"/>
            <a:ext cx="6985540" cy="655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339752" y="2924944"/>
            <a:ext cx="2808312" cy="158417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07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400" dirty="0" smtClean="0"/>
              <a:t>Start IPPV if:</a:t>
            </a:r>
          </a:p>
          <a:p>
            <a:pPr lvl="2"/>
            <a:r>
              <a:rPr lang="en-ZA" sz="1800" dirty="0" smtClean="0"/>
              <a:t>Pulse &lt; 100 	AND/OR</a:t>
            </a:r>
          </a:p>
          <a:p>
            <a:pPr lvl="2"/>
            <a:r>
              <a:rPr lang="en-ZA" sz="1800" dirty="0" smtClean="0"/>
              <a:t>Apnoea / Gasping / Unsure if breathing</a:t>
            </a:r>
          </a:p>
          <a:p>
            <a:pPr lvl="2"/>
            <a:endParaRPr lang="en-ZA" sz="1800" dirty="0"/>
          </a:p>
          <a:p>
            <a:r>
              <a:rPr lang="en-ZA" sz="2400" dirty="0" smtClean="0"/>
              <a:t>GOLDEN MINUTE</a:t>
            </a:r>
          </a:p>
          <a:p>
            <a:pPr lvl="2"/>
            <a:r>
              <a:rPr lang="en-ZA" sz="1800" dirty="0" smtClean="0"/>
              <a:t>Initial steps</a:t>
            </a:r>
          </a:p>
          <a:p>
            <a:pPr lvl="2"/>
            <a:r>
              <a:rPr lang="en-ZA" sz="1800" dirty="0" smtClean="0"/>
              <a:t>Evaluation</a:t>
            </a:r>
          </a:p>
          <a:p>
            <a:pPr lvl="2"/>
            <a:r>
              <a:rPr lang="en-ZA" sz="1800" dirty="0" smtClean="0"/>
              <a:t>Starting IPPV</a:t>
            </a:r>
          </a:p>
          <a:p>
            <a:pPr lvl="2"/>
            <a:endParaRPr lang="en-ZA" sz="1800" dirty="0"/>
          </a:p>
          <a:p>
            <a:r>
              <a:rPr lang="en-ZA" sz="2400" dirty="0" err="1" smtClean="0"/>
              <a:t>Sats</a:t>
            </a:r>
            <a:r>
              <a:rPr lang="en-ZA" sz="2400" dirty="0" smtClean="0"/>
              <a:t> probe once IPPV started</a:t>
            </a:r>
          </a:p>
          <a:p>
            <a:pPr lvl="2"/>
            <a:endParaRPr lang="en-ZA" sz="1800" dirty="0"/>
          </a:p>
          <a:p>
            <a:r>
              <a:rPr lang="en-ZA" sz="2400" dirty="0" smtClean="0"/>
              <a:t>THE BABY MUST BREATH / BE VENTILATED WITHIN THE FIRST MINUTE OF LIFE!!</a:t>
            </a:r>
            <a:endParaRPr lang="en-Z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START IPPV WITHIN 60 </a:t>
            </a:r>
            <a:r>
              <a:rPr lang="en-ZA" dirty="0" err="1" smtClean="0"/>
              <a:t>SeCONDS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100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6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40325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3" name="Table 273"/>
          <p:cNvGraphicFramePr/>
          <p:nvPr>
            <p:extLst>
              <p:ext uri="{D42A27DB-BD31-4B8C-83A1-F6EECF244321}">
                <p14:modId xmlns:p14="http://schemas.microsoft.com/office/powerpoint/2010/main" val="980734878"/>
              </p:ext>
            </p:extLst>
          </p:nvPr>
        </p:nvGraphicFramePr>
        <p:xfrm>
          <a:off x="323528" y="1844823"/>
          <a:ext cx="4892564" cy="4805380"/>
        </p:xfrm>
        <a:graphic>
          <a:graphicData uri="http://schemas.openxmlformats.org/drawingml/2006/table">
            <a:tbl>
              <a:tblPr bandRow="1"/>
              <a:tblGrid>
                <a:gridCol w="2322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0454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3200" dirty="0"/>
                        <a:t>TARGETED PREDUCTAL SATS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 dirty="0"/>
                        <a:t>1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60 – 65%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2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65 – 70%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3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70 – 75%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4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75 – 80%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5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80 – 85%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82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/>
                        <a:t>10 MIN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000" dirty="0"/>
                        <a:t>85 – 95%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4" name="Table 274"/>
          <p:cNvGraphicFramePr/>
          <p:nvPr>
            <p:extLst>
              <p:ext uri="{D42A27DB-BD31-4B8C-83A1-F6EECF244321}">
                <p14:modId xmlns:p14="http://schemas.microsoft.com/office/powerpoint/2010/main" val="2914743607"/>
              </p:ext>
            </p:extLst>
          </p:nvPr>
        </p:nvGraphicFramePr>
        <p:xfrm>
          <a:off x="5364087" y="1844823"/>
          <a:ext cx="3456384" cy="4752529"/>
        </p:xfrm>
        <a:graphic>
          <a:graphicData uri="http://schemas.openxmlformats.org/drawingml/2006/table">
            <a:tbl>
              <a:tblPr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809"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Term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dirty="0" smtClean="0"/>
                        <a:t>Pre</a:t>
                      </a:r>
                      <a:r>
                        <a:rPr lang="en-ZA" sz="2400" dirty="0" smtClean="0"/>
                        <a:t>m</a:t>
                      </a:r>
                      <a:endParaRPr sz="240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9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Initial FiO2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21%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dirty="0"/>
                        <a:t>30%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9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Initial PIP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 lang="en-ZA" dirty="0" smtClean="0"/>
                    </a:p>
                    <a:p>
                      <a:pPr algn="ctr">
                        <a:defRPr sz="2400"/>
                      </a:pPr>
                      <a:r>
                        <a:rPr lang="en-ZA" dirty="0" smtClean="0"/>
                        <a:t>20</a:t>
                      </a:r>
                      <a:endParaRPr dirty="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190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Initial PEEP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2-5 cm H2O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2 - 5 cm H2O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9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Rate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40 - 60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dirty="0"/>
                        <a:t>40 - 60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0466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 smtClean="0">
                <a:solidFill>
                  <a:schemeClr val="bg1"/>
                </a:solidFill>
              </a:rPr>
              <a:t>ENSURE CHEST RISE WITH EACH BREATH</a:t>
            </a:r>
            <a:endParaRPr lang="en-Z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1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800" dirty="0" smtClean="0"/>
              <a:t>Rarely resuscitation needed</a:t>
            </a:r>
          </a:p>
          <a:p>
            <a:endParaRPr lang="en-ZA" sz="2800" dirty="0"/>
          </a:p>
          <a:p>
            <a:r>
              <a:rPr lang="en-ZA" sz="2800" dirty="0" smtClean="0"/>
              <a:t>10 % require HELP WITH TRANSITION TO EXTRA-UTERINE LIFE</a:t>
            </a:r>
          </a:p>
          <a:p>
            <a:endParaRPr lang="en-ZA" sz="2800" dirty="0"/>
          </a:p>
          <a:p>
            <a:r>
              <a:rPr lang="en-ZA" sz="2800" dirty="0" smtClean="0"/>
              <a:t>Only 1% require extensive resuscitation</a:t>
            </a:r>
          </a:p>
          <a:p>
            <a:endParaRPr lang="en-ZA" sz="2800" dirty="0"/>
          </a:p>
          <a:p>
            <a:r>
              <a:rPr lang="en-ZA" sz="2800" dirty="0" smtClean="0"/>
              <a:t>Prematurity and PERINATAL HYPOXIA are the leading cause of death in </a:t>
            </a:r>
            <a:r>
              <a:rPr lang="en-ZA" sz="2800" dirty="0" err="1" smtClean="0"/>
              <a:t>newborns</a:t>
            </a:r>
            <a:r>
              <a:rPr lang="en-ZA" sz="2800" dirty="0" smtClean="0"/>
              <a:t> </a:t>
            </a:r>
            <a:endParaRPr lang="en-Z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Neonatal Resuscitation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83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6510" y="1700808"/>
            <a:ext cx="4191001" cy="4407408"/>
          </a:xfrm>
        </p:spPr>
        <p:txBody>
          <a:bodyPr>
            <a:normAutofit/>
          </a:bodyPr>
          <a:lstStyle/>
          <a:p>
            <a:r>
              <a:rPr lang="en-ZA" sz="3200" dirty="0" smtClean="0"/>
              <a:t>FEATURES OF EFFECTIVE IPPV</a:t>
            </a:r>
            <a:endParaRPr lang="en-ZA" sz="3200" dirty="0"/>
          </a:p>
          <a:p>
            <a:pPr marL="777240" lvl="1" indent="-457200">
              <a:buFont typeface="+mj-lt"/>
              <a:buAutoNum type="arabicPeriod"/>
            </a:pPr>
            <a:r>
              <a:rPr lang="en-ZA" sz="2800" dirty="0" smtClean="0"/>
              <a:t>Increase in pulse rate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ZA" sz="2800" dirty="0" smtClean="0"/>
              <a:t>Chest movements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ZA" sz="2800" dirty="0" smtClean="0"/>
              <a:t>Increase in saturations</a:t>
            </a:r>
            <a:endParaRPr lang="en-Z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ENSURE EFFECTIVE IPPV FOR 30 SEC</a:t>
            </a:r>
            <a:endParaRPr lang="en-ZA" dirty="0"/>
          </a:p>
        </p:txBody>
      </p:sp>
      <p:graphicFrame>
        <p:nvGraphicFramePr>
          <p:cNvPr id="4" name="Table 278"/>
          <p:cNvGraphicFramePr/>
          <p:nvPr>
            <p:extLst>
              <p:ext uri="{D42A27DB-BD31-4B8C-83A1-F6EECF244321}">
                <p14:modId xmlns:p14="http://schemas.microsoft.com/office/powerpoint/2010/main" val="3525043857"/>
              </p:ext>
            </p:extLst>
          </p:nvPr>
        </p:nvGraphicFramePr>
        <p:xfrm>
          <a:off x="4572001" y="1556792"/>
          <a:ext cx="4392488" cy="5130536"/>
        </p:xfrm>
        <a:graphic>
          <a:graphicData uri="http://schemas.openxmlformats.org/drawingml/2006/table">
            <a:tbl>
              <a:tblPr bandRow="1"/>
              <a:tblGrid>
                <a:gridCol w="30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366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CORRECTIVE STEP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ACTION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47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Mask adjustment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Ensure good seal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822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Reposition airway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Sniffing position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865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Suction mouth and nose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Only if secretions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65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O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Open mouth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Ventilate with mouth slightly open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747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Pressure increase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Every few breaths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822">
                <a:tc>
                  <a:txBody>
                    <a:bodyPr/>
                    <a:lstStyle/>
                    <a:p>
                      <a:pPr algn="l" defTabSz="457200">
                        <a:defRPr sz="2400" b="1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Airway alternative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dirty="0"/>
                        <a:t>ET tube or LMA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8737" y="5172129"/>
            <a:ext cx="432125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ASSESS PULSE WITHIN 15 SEC OF IPPV TO DETERMINE IF EFFECTIVE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7147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90787"/>
            <a:ext cx="5127105" cy="4942309"/>
          </a:xfrm>
        </p:spPr>
        <p:txBody>
          <a:bodyPr>
            <a:normAutofit/>
          </a:bodyPr>
          <a:lstStyle/>
          <a:p>
            <a:r>
              <a:rPr lang="en-ZA" sz="2800" dirty="0" smtClean="0"/>
              <a:t>No evidence for routine </a:t>
            </a:r>
          </a:p>
          <a:p>
            <a:pPr marL="45720" indent="0">
              <a:buNone/>
            </a:pPr>
            <a:r>
              <a:rPr lang="en-ZA" sz="2800" dirty="0" smtClean="0"/>
              <a:t>intubation and suctioning</a:t>
            </a:r>
          </a:p>
          <a:p>
            <a:endParaRPr lang="en-ZA" sz="2800" dirty="0"/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Initial steps (gently suction PRN)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Evaluate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Start IPPV if needed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MR SOP</a:t>
            </a:r>
            <a:r>
              <a:rPr lang="en-ZA" sz="4800" dirty="0" smtClean="0"/>
              <a:t>A</a:t>
            </a:r>
          </a:p>
          <a:p>
            <a:pPr marL="365760" lvl="1" indent="0">
              <a:buNone/>
            </a:pPr>
            <a:r>
              <a:rPr lang="en-ZA" sz="2400" dirty="0" smtClean="0"/>
              <a:t>If still ineffective IPPV after ETT</a:t>
            </a:r>
            <a:endParaRPr lang="en-ZA" sz="2400" dirty="0"/>
          </a:p>
          <a:p>
            <a:pPr marL="91440" indent="0">
              <a:buNone/>
            </a:pPr>
            <a:endParaRPr lang="en-Z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ABOUT MECONIUM?</a:t>
            </a:r>
            <a:endParaRPr lang="en-ZA" dirty="0"/>
          </a:p>
        </p:txBody>
      </p:sp>
      <p:pic>
        <p:nvPicPr>
          <p:cNvPr id="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3341" y="1556792"/>
            <a:ext cx="3443488" cy="4942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20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583489" cy="4407408"/>
          </a:xfrm>
        </p:spPr>
        <p:txBody>
          <a:bodyPr>
            <a:noAutofit/>
          </a:bodyPr>
          <a:lstStyle/>
          <a:p>
            <a:r>
              <a:rPr lang="en-ZA" sz="2800" dirty="0" smtClean="0"/>
              <a:t>PULSE</a:t>
            </a:r>
          </a:p>
          <a:p>
            <a:pPr lvl="2"/>
            <a:r>
              <a:rPr lang="en-ZA" sz="2000" b="1" u="sng" dirty="0" smtClean="0"/>
              <a:t>If &lt;100 </a:t>
            </a:r>
            <a:r>
              <a:rPr lang="en-ZA" sz="2000" dirty="0" smtClean="0">
                <a:sym typeface="Wingdings" pitchFamily="2" charset="2"/>
              </a:rPr>
              <a:t> Continue IPPV until breathing or on ventilator</a:t>
            </a:r>
          </a:p>
          <a:p>
            <a:pPr lvl="2"/>
            <a:r>
              <a:rPr lang="en-ZA" sz="2000" b="1" u="sng" dirty="0" smtClean="0">
                <a:sym typeface="Wingdings" pitchFamily="2" charset="2"/>
              </a:rPr>
              <a:t>If &gt; 100 </a:t>
            </a:r>
            <a:r>
              <a:rPr lang="en-ZA" sz="2000" dirty="0" smtClean="0">
                <a:sym typeface="Wingdings" pitchFamily="2" charset="2"/>
              </a:rPr>
              <a:t> Supplemental oxygen / CPAP </a:t>
            </a:r>
            <a:r>
              <a:rPr lang="en-ZA" sz="2000" b="1" dirty="0" smtClean="0">
                <a:sym typeface="Wingdings" pitchFamily="2" charset="2"/>
              </a:rPr>
              <a:t>IF</a:t>
            </a:r>
            <a:r>
              <a:rPr lang="en-ZA" sz="2000" dirty="0" smtClean="0">
                <a:sym typeface="Wingdings" pitchFamily="2" charset="2"/>
              </a:rPr>
              <a:t> breathing spontaneously and laboured</a:t>
            </a:r>
          </a:p>
          <a:p>
            <a:pPr lvl="2"/>
            <a:r>
              <a:rPr lang="en-ZA" sz="2000" b="1" u="sng" dirty="0" smtClean="0">
                <a:sym typeface="Wingdings" pitchFamily="2" charset="2"/>
              </a:rPr>
              <a:t>If &lt; 60 </a:t>
            </a:r>
            <a:r>
              <a:rPr lang="en-ZA" sz="2000" dirty="0" smtClean="0">
                <a:sym typeface="Wingdings" pitchFamily="2" charset="2"/>
              </a:rPr>
              <a:t> Intubate (if possible) and start chest compressions</a:t>
            </a:r>
            <a:endParaRPr lang="en-ZA" sz="2000" dirty="0" smtClean="0"/>
          </a:p>
          <a:p>
            <a:endParaRPr lang="en-ZA" sz="2800" dirty="0"/>
          </a:p>
          <a:p>
            <a:r>
              <a:rPr lang="en-ZA" sz="2800" dirty="0" smtClean="0"/>
              <a:t>BREATHING</a:t>
            </a:r>
          </a:p>
          <a:p>
            <a:pPr lvl="2"/>
            <a:r>
              <a:rPr lang="en-ZA" sz="2000" dirty="0" smtClean="0"/>
              <a:t>Continue IPPV until breathing spontaneously </a:t>
            </a:r>
            <a:r>
              <a:rPr lang="en-ZA" sz="2000" b="1" dirty="0" smtClean="0"/>
              <a:t>AND</a:t>
            </a:r>
            <a:r>
              <a:rPr lang="en-ZA" sz="2000" dirty="0" smtClean="0"/>
              <a:t> pulse &gt; 100</a:t>
            </a:r>
          </a:p>
          <a:p>
            <a:endParaRPr lang="en-ZA" sz="2800" dirty="0"/>
          </a:p>
          <a:p>
            <a:r>
              <a:rPr lang="en-ZA" sz="2800" dirty="0" smtClean="0"/>
              <a:t>SATS</a:t>
            </a:r>
          </a:p>
          <a:p>
            <a:pPr lvl="2"/>
            <a:r>
              <a:rPr lang="en-ZA" sz="2000" dirty="0" smtClean="0"/>
              <a:t>Targeted </a:t>
            </a:r>
            <a:r>
              <a:rPr lang="en-ZA" sz="2000" dirty="0" err="1" smtClean="0"/>
              <a:t>preductal</a:t>
            </a:r>
            <a:r>
              <a:rPr lang="en-ZA" sz="2000" dirty="0" smtClean="0"/>
              <a:t> </a:t>
            </a:r>
            <a:r>
              <a:rPr lang="en-ZA" sz="2000" dirty="0" err="1" smtClean="0"/>
              <a:t>sats</a:t>
            </a:r>
            <a:endParaRPr lang="en-ZA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EVALUATE AFTER 30 SEC of </a:t>
            </a:r>
            <a:br>
              <a:rPr lang="en-ZA" dirty="0" smtClean="0"/>
            </a:br>
            <a:r>
              <a:rPr lang="en-ZA" sz="3600" dirty="0" smtClean="0">
                <a:solidFill>
                  <a:srgbClr val="FFFF00"/>
                </a:solidFill>
              </a:rPr>
              <a:t>EFFECTIVE</a:t>
            </a:r>
            <a:r>
              <a:rPr lang="en-ZA" dirty="0" smtClean="0"/>
              <a:t> IPPV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84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763"/>
            <a:ext cx="6984776" cy="655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411760" y="4221088"/>
            <a:ext cx="2520280" cy="136815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18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800" dirty="0" smtClean="0"/>
              <a:t>If Pulse &lt; 60 after 30 sec of </a:t>
            </a:r>
            <a:r>
              <a:rPr lang="en-ZA" sz="2800" b="1" dirty="0" smtClean="0"/>
              <a:t>EFFECTIVE</a:t>
            </a:r>
            <a:r>
              <a:rPr lang="en-ZA" sz="2800" dirty="0" smtClean="0"/>
              <a:t> IPPV:</a:t>
            </a:r>
          </a:p>
          <a:p>
            <a:endParaRPr lang="en-ZA" sz="2800" dirty="0"/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Intubate if not yet done </a:t>
            </a:r>
          </a:p>
          <a:p>
            <a:pPr lvl="2"/>
            <a:r>
              <a:rPr lang="en-ZA" sz="2200" dirty="0" smtClean="0"/>
              <a:t>DO NOT WASTE TIME IF ABLE TO VENTILATE WELL!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Chest compressions : ventilations 3:1 (helper)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Increase FiO2 to 100%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Peripheral IVI access (helper)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Consider emergency UVC (helper)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ZA" sz="2400" dirty="0" smtClean="0"/>
              <a:t>Call for help of not yet</a:t>
            </a:r>
          </a:p>
          <a:p>
            <a:pPr marL="708660" lvl="1" indent="-342900">
              <a:buFont typeface="+mj-lt"/>
              <a:buAutoNum type="arabicPeriod"/>
            </a:pPr>
            <a:endParaRPr lang="en-ZA" sz="2400" dirty="0"/>
          </a:p>
          <a:p>
            <a:pPr marL="434340" indent="-342900"/>
            <a:r>
              <a:rPr lang="en-ZA" sz="2800" dirty="0" smtClean="0"/>
              <a:t>Re-evaluate after 60 seconds of CC</a:t>
            </a:r>
          </a:p>
          <a:p>
            <a:pPr marL="365760" lvl="1" indent="0">
              <a:buNone/>
            </a:pPr>
            <a:endParaRPr lang="en-ZA" sz="2400" dirty="0" smtClean="0"/>
          </a:p>
          <a:p>
            <a:pPr marL="91440" indent="0">
              <a:buNone/>
            </a:pPr>
            <a:endParaRPr lang="en-Z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PULSE &lt; 60</a:t>
            </a:r>
            <a:br>
              <a:rPr lang="en-ZA" dirty="0" smtClean="0"/>
            </a:br>
            <a:r>
              <a:rPr lang="en-ZA" dirty="0" smtClean="0"/>
              <a:t>CHEST COMPRESSION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r</a:t>
            </a:r>
          </a:p>
        </p:txBody>
      </p:sp>
      <p:pic>
        <p:nvPicPr>
          <p:cNvPr id="310" name="image.png"/>
          <p:cNvPicPr>
            <a:picLocks noChangeAspect="1"/>
          </p:cNvPicPr>
          <p:nvPr/>
        </p:nvPicPr>
        <p:blipFill>
          <a:blip r:embed="rId2">
            <a:extLst/>
          </a:blip>
          <a:srcRect l="8418" t="24073" r="26345" b="24075"/>
          <a:stretch>
            <a:fillRect/>
          </a:stretch>
        </p:blipFill>
        <p:spPr>
          <a:xfrm>
            <a:off x="-152401" y="-1"/>
            <a:ext cx="2362202" cy="213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0"/>
            <a:ext cx="3276600" cy="220186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1063625" y="1485900"/>
            <a:ext cx="838200" cy="457200"/>
          </a:xfrm>
          <a:prstGeom prst="ellipse">
            <a:avLst/>
          </a:prstGeom>
          <a:ln w="25400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3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8800" y="11112"/>
            <a:ext cx="3248025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6775" y="2424112"/>
            <a:ext cx="2940050" cy="192405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5486400" y="-228600"/>
            <a:ext cx="3551238" cy="3011077"/>
          </a:xfrm>
          <a:prstGeom prst="ellipse">
            <a:avLst/>
          </a:prstGeom>
          <a:ln w="25400">
            <a:solidFill>
              <a:srgbClr val="00956F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6350" y="2133600"/>
            <a:ext cx="5480050" cy="373829"/>
          </a:xfrm>
          <a:prstGeom prst="rect">
            <a:avLst/>
          </a:prstGeom>
          <a:solidFill>
            <a:srgbClr val="C2FFF0"/>
          </a:solidFill>
          <a:ln w="25400">
            <a:solidFill>
              <a:srgbClr val="AAE2CA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/>
            </a:lvl1pPr>
          </a:lstStyle>
          <a:p>
            <a:r>
              <a:t>FINGERS TO MAINTAIN CONTACT</a:t>
            </a:r>
          </a:p>
        </p:txBody>
      </p:sp>
      <p:sp>
        <p:nvSpPr>
          <p:cNvPr id="317" name="Shape 317"/>
          <p:cNvSpPr/>
          <p:nvPr/>
        </p:nvSpPr>
        <p:spPr>
          <a:xfrm>
            <a:off x="0" y="2595562"/>
            <a:ext cx="5480050" cy="373830"/>
          </a:xfrm>
          <a:prstGeom prst="rect">
            <a:avLst/>
          </a:prstGeom>
          <a:solidFill>
            <a:srgbClr val="D2D2F4"/>
          </a:solidFill>
          <a:ln w="25400">
            <a:solidFill>
              <a:srgbClr val="262699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/>
            </a:lvl1pPr>
          </a:lstStyle>
          <a:p>
            <a:r>
              <a:t>Easier if INTUBATED</a:t>
            </a:r>
          </a:p>
        </p:txBody>
      </p:sp>
      <p:pic>
        <p:nvPicPr>
          <p:cNvPr id="318" name="image.png"/>
          <p:cNvPicPr>
            <a:picLocks noChangeAspect="1"/>
          </p:cNvPicPr>
          <p:nvPr/>
        </p:nvPicPr>
        <p:blipFill>
          <a:blip r:embed="rId6">
            <a:extLst/>
          </a:blip>
          <a:srcRect l="36985"/>
          <a:stretch>
            <a:fillRect/>
          </a:stretch>
        </p:blipFill>
        <p:spPr>
          <a:xfrm>
            <a:off x="190499" y="3111500"/>
            <a:ext cx="3505202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1488541" y="3288765"/>
            <a:ext cx="636068" cy="421393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1/3</a:t>
            </a:r>
          </a:p>
        </p:txBody>
      </p:sp>
      <p:pic>
        <p:nvPicPr>
          <p:cNvPr id="320" name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4572000"/>
            <a:ext cx="9144000" cy="228282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3695700" y="3435350"/>
            <a:ext cx="1943100" cy="60541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3    :     1</a:t>
            </a:r>
          </a:p>
        </p:txBody>
      </p:sp>
    </p:spTree>
    <p:extLst>
      <p:ext uri="{BB962C8B-B14F-4D97-AF65-F5344CB8AC3E}">
        <p14:creationId xmlns:p14="http://schemas.microsoft.com/office/powerpoint/2010/main" val="1094384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INTUBATION</a:t>
            </a:r>
            <a:endParaRPr lang="en-Z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9263"/>
            <a:ext cx="8568951" cy="498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6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0965"/>
            <a:ext cx="6912768" cy="648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979712" y="2996952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957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80" y="3475903"/>
            <a:ext cx="957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979712" y="4941168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10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lide3.jpg" descr="slide3"/>
          <p:cNvPicPr>
            <a:picLocks noChangeAspect="1"/>
          </p:cNvPicPr>
          <p:nvPr/>
        </p:nvPicPr>
        <p:blipFill>
          <a:blip r:embed="rId2">
            <a:extLst/>
          </a:blip>
          <a:srcRect l="10417" t="60124" r="59999" b="10694"/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3409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3" cy="4968551"/>
          </a:xfrm>
        </p:spPr>
        <p:txBody>
          <a:bodyPr>
            <a:noAutofit/>
          </a:bodyPr>
          <a:lstStyle/>
          <a:p>
            <a:r>
              <a:rPr lang="en-ZA" sz="2400" b="1" dirty="0" smtClean="0"/>
              <a:t>If Pulse &gt; 60:</a:t>
            </a:r>
          </a:p>
          <a:p>
            <a:pPr lvl="1"/>
            <a:r>
              <a:rPr lang="en-ZA" sz="2000" dirty="0" smtClean="0"/>
              <a:t>Stop chest compressions</a:t>
            </a:r>
          </a:p>
          <a:p>
            <a:pPr lvl="1"/>
            <a:r>
              <a:rPr lang="en-ZA" sz="2000" dirty="0" smtClean="0"/>
              <a:t>Continue IPPV until pulse &gt; 100 and spontaneous breathing</a:t>
            </a:r>
          </a:p>
          <a:p>
            <a:pPr lvl="1"/>
            <a:r>
              <a:rPr lang="en-ZA" sz="2000" dirty="0" smtClean="0"/>
              <a:t>Titrate oxygen to targeted </a:t>
            </a:r>
            <a:r>
              <a:rPr lang="en-ZA" sz="2000" dirty="0" err="1" smtClean="0"/>
              <a:t>preductal</a:t>
            </a:r>
            <a:r>
              <a:rPr lang="en-ZA" sz="2000" dirty="0" smtClean="0"/>
              <a:t> </a:t>
            </a:r>
            <a:r>
              <a:rPr lang="en-ZA" sz="2000" dirty="0" err="1" smtClean="0"/>
              <a:t>sats</a:t>
            </a:r>
            <a:endParaRPr lang="en-ZA" sz="2000" dirty="0" smtClean="0"/>
          </a:p>
          <a:p>
            <a:pPr lvl="1"/>
            <a:endParaRPr lang="en-ZA" sz="2000" dirty="0"/>
          </a:p>
          <a:p>
            <a:r>
              <a:rPr lang="en-ZA" sz="2400" b="1" dirty="0" smtClean="0"/>
              <a:t>If Pulse &lt; 60:</a:t>
            </a:r>
          </a:p>
          <a:p>
            <a:pPr lvl="1"/>
            <a:r>
              <a:rPr lang="en-ZA" sz="2000" dirty="0" smtClean="0"/>
              <a:t>Continue coordinated chest compressions : ventilations</a:t>
            </a:r>
          </a:p>
          <a:p>
            <a:pPr lvl="1"/>
            <a:r>
              <a:rPr lang="en-ZA" sz="2000" dirty="0" smtClean="0"/>
              <a:t>Give adrenaline</a:t>
            </a:r>
            <a:r>
              <a:rPr lang="en-ZA" sz="2000" dirty="0"/>
              <a:t> </a:t>
            </a:r>
            <a:r>
              <a:rPr lang="en-ZA" sz="2000" dirty="0" smtClean="0"/>
              <a:t>(every 3 – 5 min)</a:t>
            </a:r>
          </a:p>
          <a:p>
            <a:pPr lvl="1"/>
            <a:r>
              <a:rPr lang="en-ZA" sz="2000" dirty="0" smtClean="0"/>
              <a:t>Correct </a:t>
            </a:r>
            <a:r>
              <a:rPr lang="en-ZA" sz="2000" dirty="0" err="1" smtClean="0"/>
              <a:t>hypovolaemia</a:t>
            </a:r>
            <a:r>
              <a:rPr lang="en-ZA" sz="2000" dirty="0" smtClean="0"/>
              <a:t> only if present</a:t>
            </a:r>
          </a:p>
          <a:p>
            <a:pPr lvl="1"/>
            <a:r>
              <a:rPr lang="en-ZA" sz="2000" dirty="0" smtClean="0"/>
              <a:t>Consider pneumothorax</a:t>
            </a:r>
          </a:p>
          <a:p>
            <a:pPr lvl="1"/>
            <a:r>
              <a:rPr lang="en-ZA" sz="2000" dirty="0" smtClean="0"/>
              <a:t>Check glucose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Re-evaluate </a:t>
            </a:r>
            <a:r>
              <a:rPr lang="en-ZA" dirty="0" smtClean="0">
                <a:solidFill>
                  <a:srgbClr val="FFFF00"/>
                </a:solidFill>
              </a:rPr>
              <a:t>every 60 sec 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of chest compressions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74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 LIFE</a:t>
            </a:r>
            <a:endParaRPr lang="en-ZA" dirty="0"/>
          </a:p>
        </p:txBody>
      </p:sp>
      <p:pic>
        <p:nvPicPr>
          <p:cNvPr id="4" name="image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115733" y="1719263"/>
            <a:ext cx="2937933" cy="4406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07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17475"/>
            <a:ext cx="7053263" cy="66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483768" y="5445224"/>
            <a:ext cx="2520280" cy="129371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54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Adrenaline</a:t>
            </a:r>
            <a:endParaRPr lang="en-Z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" y="1801120"/>
            <a:ext cx="8797578" cy="458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Volume expansion</a:t>
            </a:r>
            <a:endParaRPr lang="en-Z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9262"/>
            <a:ext cx="7787247" cy="48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4400" dirty="0" smtClean="0"/>
              <a:t>Decompress with catheter-over-needle device in 4</a:t>
            </a:r>
            <a:r>
              <a:rPr lang="en-ZA" sz="4400" baseline="30000" dirty="0" smtClean="0"/>
              <a:t>th</a:t>
            </a:r>
            <a:r>
              <a:rPr lang="en-ZA" sz="4400" dirty="0" smtClean="0"/>
              <a:t> intercostal space MAL.</a:t>
            </a:r>
            <a:endParaRPr lang="en-ZA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Consider pneumothorax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728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800" dirty="0" smtClean="0"/>
              <a:t>If &lt; 2.6</a:t>
            </a:r>
          </a:p>
          <a:p>
            <a:endParaRPr lang="en-ZA" sz="2800" dirty="0"/>
          </a:p>
          <a:p>
            <a:r>
              <a:rPr lang="en-ZA" sz="2800" dirty="0" smtClean="0"/>
              <a:t>2ml/kg of 10% NNL / 10% </a:t>
            </a:r>
            <a:r>
              <a:rPr lang="en-ZA" sz="2800" dirty="0" err="1" smtClean="0"/>
              <a:t>dextros</a:t>
            </a:r>
            <a:r>
              <a:rPr lang="en-ZA" sz="2800" dirty="0" smtClean="0"/>
              <a:t> IVI over 2-3 min</a:t>
            </a:r>
          </a:p>
          <a:p>
            <a:endParaRPr lang="en-ZA" sz="2800" dirty="0"/>
          </a:p>
          <a:p>
            <a:r>
              <a:rPr lang="en-ZA" sz="2800" dirty="0" smtClean="0"/>
              <a:t>NB: Check glucose in all:</a:t>
            </a:r>
          </a:p>
          <a:p>
            <a:pPr lvl="1"/>
            <a:r>
              <a:rPr lang="en-ZA" sz="2400" dirty="0" smtClean="0"/>
              <a:t>Babies who required resuscitation</a:t>
            </a:r>
          </a:p>
          <a:p>
            <a:pPr lvl="1"/>
            <a:r>
              <a:rPr lang="en-ZA" sz="2400" dirty="0" smtClean="0"/>
              <a:t>Babies not starting to breath spontaneously</a:t>
            </a:r>
          </a:p>
          <a:p>
            <a:pPr lvl="1"/>
            <a:r>
              <a:rPr lang="en-ZA" sz="2400" dirty="0" smtClean="0"/>
              <a:t>IUGR / </a:t>
            </a:r>
            <a:r>
              <a:rPr lang="en-ZA" sz="2400" dirty="0" err="1" smtClean="0"/>
              <a:t>Prem</a:t>
            </a:r>
            <a:endParaRPr lang="en-ZA" sz="2400" dirty="0" smtClean="0"/>
          </a:p>
          <a:p>
            <a:pPr lvl="1"/>
            <a:r>
              <a:rPr lang="en-ZA" sz="2400" dirty="0" smtClean="0"/>
              <a:t>IDM</a:t>
            </a:r>
            <a:endParaRPr lang="en-Z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Check glucose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874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600" dirty="0" smtClean="0"/>
              <a:t>NOT INDICATED IN RESUSCITATION</a:t>
            </a:r>
          </a:p>
          <a:p>
            <a:endParaRPr lang="en-ZA" sz="3600" dirty="0"/>
          </a:p>
          <a:p>
            <a:endParaRPr lang="en-ZA" sz="3600" dirty="0" smtClean="0"/>
          </a:p>
          <a:p>
            <a:endParaRPr lang="en-ZA" sz="3600" dirty="0"/>
          </a:p>
          <a:p>
            <a:r>
              <a:rPr lang="en-ZA" sz="3600" dirty="0" smtClean="0"/>
              <a:t>RISK OF MIOCARDIAL DAMAGE!</a:t>
            </a:r>
            <a:endParaRPr lang="en-ZA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about naloxone?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775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400" dirty="0" smtClean="0"/>
              <a:t>Individualise</a:t>
            </a:r>
          </a:p>
          <a:p>
            <a:endParaRPr lang="en-ZA" sz="2400" dirty="0"/>
          </a:p>
          <a:p>
            <a:r>
              <a:rPr lang="en-ZA" sz="2400" dirty="0" smtClean="0"/>
              <a:t>Apgar score of 0 at 10 minutes is a strong predictor of mortality and morbidity in late </a:t>
            </a:r>
            <a:r>
              <a:rPr lang="en-ZA" sz="2400" dirty="0" err="1" smtClean="0"/>
              <a:t>prem</a:t>
            </a:r>
            <a:r>
              <a:rPr lang="en-ZA" sz="2400" dirty="0" smtClean="0"/>
              <a:t> and term infants. </a:t>
            </a:r>
          </a:p>
          <a:p>
            <a:endParaRPr lang="en-ZA" sz="2400" dirty="0"/>
          </a:p>
          <a:p>
            <a:endParaRPr lang="en-ZA" sz="2400" dirty="0" smtClean="0"/>
          </a:p>
          <a:p>
            <a:r>
              <a:rPr lang="en-ZA" sz="2400" dirty="0" err="1" smtClean="0"/>
              <a:t>Witholding</a:t>
            </a:r>
            <a:r>
              <a:rPr lang="en-ZA" sz="2400" dirty="0" smtClean="0"/>
              <a:t> – conditions ass with high mortality and poor outcome (gestation, birth weight, congenital anomalies)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Discontinuing resuscitation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03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sz="2800" dirty="0" smtClean="0"/>
              <a:t>Maintain </a:t>
            </a:r>
            <a:r>
              <a:rPr lang="en-ZA" sz="2800" dirty="0" err="1" smtClean="0"/>
              <a:t>normothermia</a:t>
            </a:r>
            <a:endParaRPr lang="en-ZA" sz="2800" dirty="0" smtClean="0"/>
          </a:p>
          <a:p>
            <a:r>
              <a:rPr lang="en-ZA" sz="2800" dirty="0" smtClean="0"/>
              <a:t>As per protocols therapeutic induced hypothermia</a:t>
            </a:r>
          </a:p>
          <a:p>
            <a:r>
              <a:rPr lang="en-ZA" sz="2800" dirty="0" smtClean="0"/>
              <a:t>Prevent hypoglycaemia</a:t>
            </a:r>
          </a:p>
          <a:p>
            <a:pPr lvl="1"/>
            <a:r>
              <a:rPr lang="en-ZA" sz="2400" dirty="0" smtClean="0"/>
              <a:t>Treat with 2ml/kg 10% dextrose</a:t>
            </a:r>
          </a:p>
          <a:p>
            <a:pPr lvl="1"/>
            <a:r>
              <a:rPr lang="en-ZA" sz="2400" dirty="0" smtClean="0"/>
              <a:t>Prevent with starting maintenance 10% NNL asap</a:t>
            </a:r>
          </a:p>
          <a:p>
            <a:r>
              <a:rPr lang="en-ZA" sz="2800" dirty="0" smtClean="0"/>
              <a:t>Maintain </a:t>
            </a:r>
            <a:r>
              <a:rPr lang="en-ZA" sz="2800" dirty="0" err="1" smtClean="0"/>
              <a:t>sats</a:t>
            </a:r>
            <a:r>
              <a:rPr lang="en-ZA" sz="2800" dirty="0" smtClean="0"/>
              <a:t> 90 – 95%</a:t>
            </a:r>
          </a:p>
          <a:p>
            <a:r>
              <a:rPr lang="en-ZA" sz="2800" dirty="0" smtClean="0"/>
              <a:t>Consider CPAP and surfactant</a:t>
            </a:r>
          </a:p>
          <a:p>
            <a:r>
              <a:rPr lang="en-ZA" sz="2800" dirty="0" smtClean="0"/>
              <a:t>Consider transfer</a:t>
            </a:r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POST RESUSCITATIVE CARE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04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Delayed cord clamping</a:t>
            </a:r>
          </a:p>
          <a:p>
            <a:r>
              <a:rPr lang="en-ZA" dirty="0" smtClean="0"/>
              <a:t>Golden 60 seconds</a:t>
            </a:r>
          </a:p>
          <a:p>
            <a:r>
              <a:rPr lang="en-ZA" dirty="0" smtClean="0"/>
              <a:t>Record temperature (predictor of outcome)</a:t>
            </a:r>
          </a:p>
          <a:p>
            <a:r>
              <a:rPr lang="en-ZA" dirty="0" smtClean="0"/>
              <a:t>Maintain temperature 36.5˚C – 37.5˚C</a:t>
            </a:r>
          </a:p>
          <a:p>
            <a:pPr lvl="1"/>
            <a:r>
              <a:rPr lang="en-ZA" dirty="0" smtClean="0"/>
              <a:t>Induced therapeutic hypothermia if mod-severe HIE &gt; 36 weeks as per clearly defined protocols</a:t>
            </a:r>
          </a:p>
          <a:p>
            <a:r>
              <a:rPr lang="en-ZA" dirty="0" smtClean="0"/>
              <a:t>No routine intubation and tracheal suctioning for meconium</a:t>
            </a:r>
          </a:p>
          <a:p>
            <a:r>
              <a:rPr lang="en-ZA" dirty="0" smtClean="0"/>
              <a:t>30 Seconds of effective ventilation before assessing for chest compressions.</a:t>
            </a:r>
          </a:p>
          <a:p>
            <a:r>
              <a:rPr lang="en-ZA" dirty="0" smtClean="0"/>
              <a:t>Start with FiO2 21-30% and increase to 100% once CPR.</a:t>
            </a:r>
          </a:p>
          <a:p>
            <a:r>
              <a:rPr lang="en-ZA" dirty="0" err="1" smtClean="0"/>
              <a:t>Ambubag</a:t>
            </a:r>
            <a:r>
              <a:rPr lang="en-ZA" dirty="0" smtClean="0"/>
              <a:t> cannot be used for free flow oxygen or CPAP.</a:t>
            </a:r>
          </a:p>
          <a:p>
            <a:endParaRPr lang="en-ZA" dirty="0"/>
          </a:p>
          <a:p>
            <a:r>
              <a:rPr lang="en-ZA" smtClean="0"/>
              <a:t>CALL FOR HELP!</a:t>
            </a:r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KEY POINTERS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59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 LIFE</a:t>
            </a:r>
            <a:endParaRPr lang="en-ZA" dirty="0"/>
          </a:p>
        </p:txBody>
      </p:sp>
      <p:pic>
        <p:nvPicPr>
          <p:cNvPr id="4" name="image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5656" y="1666686"/>
            <a:ext cx="6408712" cy="49808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9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 LIFE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400" dirty="0" smtClean="0"/>
              <a:t>High pulmonary</a:t>
            </a:r>
          </a:p>
          <a:p>
            <a:pPr marL="45720" indent="0">
              <a:buNone/>
            </a:pPr>
            <a:r>
              <a:rPr lang="en-ZA" sz="2400" dirty="0" smtClean="0"/>
              <a:t> vascular resistance</a:t>
            </a:r>
          </a:p>
          <a:p>
            <a:pPr marL="45720" indent="0">
              <a:buNone/>
            </a:pPr>
            <a:endParaRPr lang="en-ZA" sz="2400" dirty="0"/>
          </a:p>
          <a:p>
            <a:pPr marL="45720" indent="0">
              <a:buNone/>
            </a:pPr>
            <a:endParaRPr lang="en-ZA" sz="2400" dirty="0" smtClean="0"/>
          </a:p>
          <a:p>
            <a:r>
              <a:rPr lang="en-ZA" sz="2400" dirty="0" smtClean="0"/>
              <a:t>Low systemic</a:t>
            </a:r>
          </a:p>
          <a:p>
            <a:pPr marL="45720" indent="0">
              <a:buNone/>
            </a:pPr>
            <a:r>
              <a:rPr lang="en-ZA" sz="2400" dirty="0" smtClean="0"/>
              <a:t> vascular resistance</a:t>
            </a:r>
          </a:p>
          <a:p>
            <a:pPr marL="45720" indent="0">
              <a:buNone/>
            </a:pPr>
            <a:endParaRPr lang="en-ZA" sz="2400" dirty="0"/>
          </a:p>
          <a:p>
            <a:pPr marL="45720" indent="0">
              <a:buNone/>
            </a:pPr>
            <a:endParaRPr lang="en-ZA" sz="2400" dirty="0" smtClean="0"/>
          </a:p>
          <a:p>
            <a:r>
              <a:rPr lang="en-ZA" sz="2400" dirty="0" smtClean="0"/>
              <a:t>Low systemic </a:t>
            </a:r>
          </a:p>
          <a:p>
            <a:pPr marL="45720" indent="0">
              <a:buNone/>
            </a:pPr>
            <a:r>
              <a:rPr lang="en-ZA" sz="2400" dirty="0" smtClean="0"/>
              <a:t>blood pressure</a:t>
            </a:r>
            <a:endParaRPr lang="en-ZA" sz="2400" dirty="0"/>
          </a:p>
        </p:txBody>
      </p:sp>
      <p:pic>
        <p:nvPicPr>
          <p:cNvPr id="6" name="image.png"/>
          <p:cNvPicPr>
            <a:picLocks noChangeAspect="1"/>
          </p:cNvPicPr>
          <p:nvPr/>
        </p:nvPicPr>
        <p:blipFill>
          <a:blip r:embed="rId2">
            <a:extLst/>
          </a:blip>
          <a:srcRect r="58838"/>
          <a:stretch>
            <a:fillRect/>
          </a:stretch>
        </p:blipFill>
        <p:spPr>
          <a:xfrm>
            <a:off x="3779912" y="1700808"/>
            <a:ext cx="5007123" cy="48965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51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 LIFE</a:t>
            </a:r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0988"/>
            <a:ext cx="8424936" cy="418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/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pPr algn="ctr"/>
            <a:r>
              <a:rPr lang="en-ZA" sz="3200" dirty="0" smtClean="0"/>
              <a:t>VENTILATION OF LUNGS IS VITAL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6548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 lnSpcReduction="10000"/>
          </a:bodyPr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 smtClean="0"/>
          </a:p>
          <a:p>
            <a:endParaRPr lang="en-ZA" dirty="0"/>
          </a:p>
          <a:p>
            <a:pPr algn="ctr"/>
            <a:endParaRPr lang="en-ZA" sz="2800" dirty="0" smtClean="0"/>
          </a:p>
          <a:p>
            <a:pPr algn="ctr"/>
            <a:r>
              <a:rPr lang="en-ZA" sz="2800" dirty="0" smtClean="0"/>
              <a:t>VENTILATION OF LUNGS IS VITAL!</a:t>
            </a:r>
            <a:endParaRPr lang="en-Z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TRANSITION TO EXTRA-UTERINE</a:t>
            </a:r>
            <a:endParaRPr lang="en-Z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56792"/>
            <a:ext cx="7935540" cy="427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6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786</TotalTime>
  <Words>1319</Words>
  <Application>Microsoft Office PowerPoint</Application>
  <PresentationFormat>On-screen Show (4:3)</PresentationFormat>
  <Paragraphs>370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Franklin Gothic Medium</vt:lpstr>
      <vt:lpstr>Wingdings</vt:lpstr>
      <vt:lpstr>Wingdings 2</vt:lpstr>
      <vt:lpstr>Grid</vt:lpstr>
      <vt:lpstr>NEONATAL RESUSCITATION</vt:lpstr>
      <vt:lpstr>PowerPoint Presentation</vt:lpstr>
      <vt:lpstr>KEY CONCEPT</vt:lpstr>
      <vt:lpstr>Neonatal Resuscitation</vt:lpstr>
      <vt:lpstr>TRANSITION TO EXTRA-UTERINE LIFE</vt:lpstr>
      <vt:lpstr>TRANSITION TO EXTRA-UTERINE LIFE</vt:lpstr>
      <vt:lpstr>Transition to EXTRA-UTERINE LIFE</vt:lpstr>
      <vt:lpstr>TRANSITION TO EXTRA-UTERINE LIFE</vt:lpstr>
      <vt:lpstr>TRANSITION TO EXTRA-UTERINE</vt:lpstr>
      <vt:lpstr>TRANSITION to EXTRA-UTERINE LIFE</vt:lpstr>
      <vt:lpstr>COMPROMISED TRANSITION</vt:lpstr>
      <vt:lpstr>FETAL DISTRESS / FLAT NEWBORN</vt:lpstr>
      <vt:lpstr>RESUSCITATION ALGORITHM</vt:lpstr>
      <vt:lpstr>PowerPoint Presentation</vt:lpstr>
      <vt:lpstr>ANTENATAL COUNSELLING/TEAM Briefing equipment check/preparation</vt:lpstr>
      <vt:lpstr>PERINATAL RISK FACTORS</vt:lpstr>
      <vt:lpstr>EQUIPMENT CHECK and SETUP</vt:lpstr>
      <vt:lpstr>Equipment check and setup</vt:lpstr>
      <vt:lpstr>ALWAYS CHECK AMBUBAG</vt:lpstr>
      <vt:lpstr>SETUP NEOPUFF PRIOR TO DELIVERY</vt:lpstr>
      <vt:lpstr>PowerPoint Presentation</vt:lpstr>
      <vt:lpstr>3 QUESTIONS ONCE DELIVERED</vt:lpstr>
      <vt:lpstr>PowerPoint Presentation</vt:lpstr>
      <vt:lpstr>ROUTINE CARE</vt:lpstr>
      <vt:lpstr>PowerPoint Presentation</vt:lpstr>
      <vt:lpstr>INITIAL STEPS ONLY 30 Seconds</vt:lpstr>
      <vt:lpstr>PowerPoint Presentation</vt:lpstr>
      <vt:lpstr>PowerPoint Presentation</vt:lpstr>
      <vt:lpstr>PowerPoint Presentation</vt:lpstr>
      <vt:lpstr>PowerPoint Presentation</vt:lpstr>
      <vt:lpstr>EVALUATE</vt:lpstr>
      <vt:lpstr>PowerPoint Presentation</vt:lpstr>
      <vt:lpstr>Laboured breathing or Cyanosis</vt:lpstr>
      <vt:lpstr>Supplemental Oxygen </vt:lpstr>
      <vt:lpstr>cpap</vt:lpstr>
      <vt:lpstr>PowerPoint Presentation</vt:lpstr>
      <vt:lpstr>START IPPV WITHIN 60 SeCONDS</vt:lpstr>
      <vt:lpstr>PowerPoint Presentation</vt:lpstr>
      <vt:lpstr>PowerPoint Presentation</vt:lpstr>
      <vt:lpstr>ENSURE EFFECTIVE IPPV FOR 30 SEC</vt:lpstr>
      <vt:lpstr>WHAT ABOUT MECONIUM?</vt:lpstr>
      <vt:lpstr>EVALUATE AFTER 30 SEC of  EFFECTIVE IPPV</vt:lpstr>
      <vt:lpstr>PowerPoint Presentation</vt:lpstr>
      <vt:lpstr>PULSE &lt; 60 CHEST COMPRESSION</vt:lpstr>
      <vt:lpstr>r</vt:lpstr>
      <vt:lpstr>INTUBATION</vt:lpstr>
      <vt:lpstr>PowerPoint Presentation</vt:lpstr>
      <vt:lpstr>PowerPoint Presentation</vt:lpstr>
      <vt:lpstr>Re-evaluate every 60 sec  of chest compressions</vt:lpstr>
      <vt:lpstr>PowerPoint Presentation</vt:lpstr>
      <vt:lpstr>Adrenaline</vt:lpstr>
      <vt:lpstr>Volume expansion</vt:lpstr>
      <vt:lpstr>Consider pneumothorax</vt:lpstr>
      <vt:lpstr>Check glucose</vt:lpstr>
      <vt:lpstr>What about naloxone?</vt:lpstr>
      <vt:lpstr>Discontinuing resuscitation</vt:lpstr>
      <vt:lpstr>POST RESUSCITATIVE CARE</vt:lpstr>
      <vt:lpstr>KEY POINTERS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NEONATAL RESUSCITATION</dc:title>
  <dc:creator>Joggie</dc:creator>
  <cp:lastModifiedBy>Gebhardt, GABRIËL, Prof [gsgeb@sun.ac.za]</cp:lastModifiedBy>
  <cp:revision>106</cp:revision>
  <cp:lastPrinted>2017-02-24T05:03:14Z</cp:lastPrinted>
  <dcterms:created xsi:type="dcterms:W3CDTF">2017-02-22T14:35:39Z</dcterms:created>
  <dcterms:modified xsi:type="dcterms:W3CDTF">2020-07-23T11:53:58Z</dcterms:modified>
</cp:coreProperties>
</file>